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61"/>
  </p:notesMasterIdLst>
  <p:sldIdLst>
    <p:sldId id="256" r:id="rId5"/>
    <p:sldId id="284" r:id="rId6"/>
    <p:sldId id="1114" r:id="rId7"/>
    <p:sldId id="294" r:id="rId8"/>
    <p:sldId id="1126" r:id="rId9"/>
    <p:sldId id="263" r:id="rId10"/>
    <p:sldId id="264" r:id="rId11"/>
    <p:sldId id="288" r:id="rId12"/>
    <p:sldId id="289" r:id="rId13"/>
    <p:sldId id="258" r:id="rId14"/>
    <p:sldId id="277" r:id="rId15"/>
    <p:sldId id="278" r:id="rId16"/>
    <p:sldId id="276" r:id="rId17"/>
    <p:sldId id="262" r:id="rId18"/>
    <p:sldId id="271" r:id="rId19"/>
    <p:sldId id="272" r:id="rId20"/>
    <p:sldId id="1982" r:id="rId21"/>
    <p:sldId id="266" r:id="rId22"/>
    <p:sldId id="267" r:id="rId23"/>
    <p:sldId id="269" r:id="rId24"/>
    <p:sldId id="270" r:id="rId25"/>
    <p:sldId id="1946" r:id="rId26"/>
    <p:sldId id="1947" r:id="rId27"/>
    <p:sldId id="291" r:id="rId28"/>
    <p:sldId id="1129" r:id="rId29"/>
    <p:sldId id="1941" r:id="rId30"/>
    <p:sldId id="1942" r:id="rId31"/>
    <p:sldId id="1128" r:id="rId32"/>
    <p:sldId id="1119" r:id="rId33"/>
    <p:sldId id="1118" r:id="rId34"/>
    <p:sldId id="287" r:id="rId35"/>
    <p:sldId id="285" r:id="rId36"/>
    <p:sldId id="1124" r:id="rId37"/>
    <p:sldId id="1991" r:id="rId38"/>
    <p:sldId id="1996" r:id="rId39"/>
    <p:sldId id="1994" r:id="rId40"/>
    <p:sldId id="1981" r:id="rId41"/>
    <p:sldId id="1990" r:id="rId42"/>
    <p:sldId id="1995" r:id="rId43"/>
    <p:sldId id="1944" r:id="rId44"/>
    <p:sldId id="1945" r:id="rId45"/>
    <p:sldId id="1207" r:id="rId46"/>
    <p:sldId id="292" r:id="rId47"/>
    <p:sldId id="1997" r:id="rId48"/>
    <p:sldId id="1992" r:id="rId49"/>
    <p:sldId id="1993" r:id="rId50"/>
    <p:sldId id="1998" r:id="rId51"/>
    <p:sldId id="1999" r:id="rId52"/>
    <p:sldId id="2000" r:id="rId53"/>
    <p:sldId id="1123" r:id="rId54"/>
    <p:sldId id="1122" r:id="rId55"/>
    <p:sldId id="293" r:id="rId56"/>
    <p:sldId id="1984" r:id="rId57"/>
    <p:sldId id="1113" r:id="rId58"/>
    <p:sldId id="1985" r:id="rId59"/>
    <p:sldId id="198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5349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836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7408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043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95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575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706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57417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88332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9618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3" r:id="rId8"/>
    <p:sldLayoutId id="2147483684" r:id="rId9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7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872376" cy="56323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 (and variations)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5486399" y="657669"/>
            <a:ext cx="6032665" cy="5509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1997 – Microsoft Research 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founded in Cambridge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collide…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  <p:pic>
        <p:nvPicPr>
          <p:cNvPr id="3" name="Picture 10" descr="Oct features">
            <a:extLst>
              <a:ext uri="{FF2B5EF4-FFF2-40B4-BE49-F238E27FC236}">
                <a16:creationId xmlns:a16="http://schemas.microsoft.com/office/drawing/2014/main" id="{56ACCAA8-B5D1-4DA8-86AB-F72BFB5B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3" y="657669"/>
            <a:ext cx="4134892" cy="5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verbose, unusable, untrustworthy (relative to FP)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254" y="855351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9313745" y="2908126"/>
            <a:ext cx="90199" cy="106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6" y="999609"/>
            <a:ext cx="6456123" cy="44320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CBAE57-D9DB-48BF-AC5F-0B8F452D3F45}"/>
              </a:ext>
            </a:extLst>
          </p:cNvPr>
          <p:cNvSpPr txBox="1">
            <a:spLocks/>
          </p:cNvSpPr>
          <p:nvPr/>
        </p:nvSpPr>
        <p:spPr>
          <a:xfrm>
            <a:off x="519251" y="228600"/>
            <a:ext cx="11151912" cy="6232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r>
              <a:rPr lang="en-GB" dirty="0">
                <a:latin typeface="Segoe UI Light" panose="020B0502040204020203" pitchFamily="34" charset="0"/>
              </a:rPr>
              <a:t>Starting with Core Caml</a:t>
            </a:r>
          </a:p>
        </p:txBody>
      </p:sp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Core Caml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FF9AFBBA-1CD6-4FBC-8308-6013A7F6DD52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some of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31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typed languages need cheap and effective type declarations that include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Previous MLs had  awkward variants of that (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abstype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6386683" y="2894969"/>
            <a:ext cx="4676281" cy="523220"/>
          </a:xfrm>
          <a:prstGeom prst="wedgeRectCallout">
            <a:avLst>
              <a:gd name="adj1" fmla="val -69145"/>
              <a:gd name="adj2" fmla="val -11601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>
                <a:solidFill>
                  <a:prstClr val="black"/>
                </a:solidFill>
                <a:latin typeface="Segoe UI"/>
              </a:rPr>
              <a:t>Functional o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bject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5679704" y="730414"/>
            <a:ext cx="6162136" cy="1200329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ergonomic simplicity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encapsulation, works with </a:t>
            </a:r>
            <a:r>
              <a:rPr kumimoji="0" lang="en-GB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type inference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and interop, immutable </a:t>
            </a:r>
            <a:r>
              <a:rPr lang="en-GB" sz="2400" dirty="0">
                <a:solidFill>
                  <a:prstClr val="black"/>
                </a:solidFill>
                <a:latin typeface="Segoe UI"/>
              </a:rPr>
              <a:t>b</a:t>
            </a: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y default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7" grpId="0" animBg="1"/>
      <p:bldP spid="7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a contradiction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list comprehensions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nothing like this, and it really hurt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4600875" y="4893446"/>
            <a:ext cx="7459570" cy="17235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1993: OCaml embraces Algol-like control syntax within an expression-based functional 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2007: F# Comprehensions, Async and Computation Expressions gives modal interpretation to this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595" y="469259"/>
            <a:ext cx="11176000" cy="553998"/>
          </a:xfrm>
        </p:spPr>
        <p:txBody>
          <a:bodyPr/>
          <a:lstStyle/>
          <a:p>
            <a:pPr algn="l"/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seq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{ … }, [ … ], [| … |]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37B295-0636-4650-8B3F-BBDA51F414F1}"/>
              </a:ext>
            </a:extLst>
          </p:cNvPr>
          <p:cNvSpPr/>
          <p:nvPr/>
        </p:nvSpPr>
        <p:spPr bwMode="auto">
          <a:xfrm>
            <a:off x="5486400" y="5632315"/>
            <a:ext cx="3229126" cy="2042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8B7D-7FD8-456B-AC71-E7317214FB54}"/>
              </a:ext>
            </a:extLst>
          </p:cNvPr>
          <p:cNvSpPr/>
          <p:nvPr/>
        </p:nvSpPr>
        <p:spPr>
          <a:xfrm>
            <a:off x="5070380" y="403674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3300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146C4E4D-DEE6-4116-B91B-A64C2AEDDBE3}"/>
              </a:ext>
            </a:extLst>
          </p:cNvPr>
          <p:cNvSpPr/>
          <p:nvPr/>
        </p:nvSpPr>
        <p:spPr bwMode="auto">
          <a:xfrm>
            <a:off x="3493462" y="1301148"/>
            <a:ext cx="7182255" cy="3419173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List.concat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List.collect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4A17A-2C1F-4D70-B0E6-57E7765EBD86}"/>
              </a:ext>
            </a:extLst>
          </p:cNvPr>
          <p:cNvSpPr txBox="1"/>
          <p:nvPr/>
        </p:nvSpPr>
        <p:spPr>
          <a:xfrm>
            <a:off x="4496043" y="776349"/>
            <a:ext cx="2775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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C14CA-AC91-4FAF-A896-5F3CF7A221AD}"/>
              </a:ext>
            </a:extLst>
          </p:cNvPr>
          <p:cNvSpPr txBox="1"/>
          <p:nvPr/>
        </p:nvSpPr>
        <p:spPr>
          <a:xfrm>
            <a:off x="4424807" y="1084125"/>
            <a:ext cx="4863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E559287C-F9B1-4231-94A5-CC04714299AC}"/>
              </a:ext>
            </a:extLst>
          </p:cNvPr>
          <p:cNvSpPr/>
          <p:nvPr/>
        </p:nvSpPr>
        <p:spPr bwMode="auto">
          <a:xfrm>
            <a:off x="3522959" y="1399284"/>
            <a:ext cx="7182255" cy="5177607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[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entities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e.FSharpFields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743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3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183280" y="342640"/>
            <a:ext cx="1182543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of async/await and computational modalities in C#, F#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F30A-110B-4B8F-9EC3-7711EF0B309F}"/>
              </a:ext>
            </a:extLst>
          </p:cNvPr>
          <p:cNvSpPr txBox="1"/>
          <p:nvPr/>
        </p:nvSpPr>
        <p:spPr>
          <a:xfrm>
            <a:off x="1536187" y="1517911"/>
            <a:ext cx="142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SNOBOL, </a:t>
            </a:r>
          </a:p>
          <a:p>
            <a:r>
              <a:rPr lang="en-GB" dirty="0"/>
              <a:t>Icon Iterators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41AF7-00CE-4FE9-B5C0-57A9BBD866C5}"/>
              </a:ext>
            </a:extLst>
          </p:cNvPr>
          <p:cNvSpPr txBox="1"/>
          <p:nvPr/>
        </p:nvSpPr>
        <p:spPr>
          <a:xfrm>
            <a:off x="183280" y="126848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1970-90s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B3ADA-0395-438F-8544-B4FC1E6BC176}"/>
              </a:ext>
            </a:extLst>
          </p:cNvPr>
          <p:cNvSpPr txBox="1"/>
          <p:nvPr/>
        </p:nvSpPr>
        <p:spPr>
          <a:xfrm>
            <a:off x="4263782" y="2367711"/>
            <a:ext cx="16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2.0 Iterator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2A834-8AB2-42EE-B71C-51361871C6DF}"/>
              </a:ext>
            </a:extLst>
          </p:cNvPr>
          <p:cNvSpPr txBox="1"/>
          <p:nvPr/>
        </p:nvSpPr>
        <p:spPr>
          <a:xfrm>
            <a:off x="4889888" y="106152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64C46-E287-4F19-A807-11F8D2F0A3D3}"/>
              </a:ext>
            </a:extLst>
          </p:cNvPr>
          <p:cNvSpPr txBox="1"/>
          <p:nvPr/>
        </p:nvSpPr>
        <p:spPr>
          <a:xfrm>
            <a:off x="4346561" y="3382192"/>
            <a:ext cx="150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3.0 LINQ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CC2EA-C1E8-451B-9739-159757761943}"/>
              </a:ext>
            </a:extLst>
          </p:cNvPr>
          <p:cNvSpPr txBox="1"/>
          <p:nvPr/>
        </p:nvSpPr>
        <p:spPr>
          <a:xfrm>
            <a:off x="1249049" y="2846803"/>
            <a:ext cx="183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ML, Haskell, </a:t>
            </a:r>
            <a:r>
              <a:rPr lang="en-GB" dirty="0" err="1"/>
              <a:t>COmega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EE13E-9F68-45A5-8709-D3042A96DAEE}"/>
              </a:ext>
            </a:extLst>
          </p:cNvPr>
          <p:cNvSpPr txBox="1"/>
          <p:nvPr/>
        </p:nvSpPr>
        <p:spPr>
          <a:xfrm>
            <a:off x="7825412" y="9857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EEF39-868A-42D7-9E5C-DA364F87965D}"/>
              </a:ext>
            </a:extLst>
          </p:cNvPr>
          <p:cNvSpPr txBox="1"/>
          <p:nvPr/>
        </p:nvSpPr>
        <p:spPr>
          <a:xfrm>
            <a:off x="183280" y="2552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B13E8-04DA-478B-9005-7EF27D082DC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64911" y="1841077"/>
            <a:ext cx="1298871" cy="84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37E1B0-ACA5-4E17-B4F7-D10752C7ABCD}"/>
              </a:ext>
            </a:extLst>
          </p:cNvPr>
          <p:cNvSpPr txBox="1"/>
          <p:nvPr/>
        </p:nvSpPr>
        <p:spPr>
          <a:xfrm>
            <a:off x="3201364" y="1615429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2002, Todd </a:t>
            </a:r>
            <a:r>
              <a:rPr lang="en-GB" sz="1200" dirty="0" err="1"/>
              <a:t>Proebsting</a:t>
            </a:r>
            <a:r>
              <a:rPr lang="en-GB" sz="1200" dirty="0"/>
              <a:t>,</a:t>
            </a:r>
          </a:p>
          <a:p>
            <a:pPr algn="ctr"/>
            <a:r>
              <a:rPr lang="en-GB" sz="1200" dirty="0"/>
              <a:t>MSR, Uni Arizona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783D1C-4570-4DD4-9D3D-EFEB204CA8A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079367" y="3169969"/>
            <a:ext cx="1267194" cy="53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DD653A-E04F-4469-A625-1150F1036548}"/>
              </a:ext>
            </a:extLst>
          </p:cNvPr>
          <p:cNvSpPr txBox="1"/>
          <p:nvPr/>
        </p:nvSpPr>
        <p:spPr>
          <a:xfrm>
            <a:off x="3255272" y="2992262"/>
            <a:ext cx="127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2006, Erik Meijer,</a:t>
            </a:r>
          </a:p>
          <a:p>
            <a:pPr algn="ctr"/>
            <a:r>
              <a:rPr lang="en-GB" sz="1200" dirty="0"/>
              <a:t>Microsoft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E1A80-A6F6-4421-BF36-75EC4281131D}"/>
              </a:ext>
            </a:extLst>
          </p:cNvPr>
          <p:cNvSpPr txBox="1"/>
          <p:nvPr/>
        </p:nvSpPr>
        <p:spPr>
          <a:xfrm>
            <a:off x="183280" y="34580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3291B-5248-4DC4-8F92-B32AD79BF166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5934643" y="2690877"/>
            <a:ext cx="1739548" cy="98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94703D-B396-43EB-B7BF-34D34EC4E700}"/>
              </a:ext>
            </a:extLst>
          </p:cNvPr>
          <p:cNvSpPr txBox="1"/>
          <p:nvPr/>
        </p:nvSpPr>
        <p:spPr>
          <a:xfrm>
            <a:off x="7674191" y="3072853"/>
            <a:ext cx="2405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F# 1.9 Sequences</a:t>
            </a:r>
          </a:p>
          <a:p>
            <a:r>
              <a:rPr lang="en-GB" b="1" dirty="0"/>
              <a:t>F# 1.9 Async/Await</a:t>
            </a:r>
          </a:p>
          <a:p>
            <a:r>
              <a:rPr lang="en-GB" b="1" dirty="0"/>
              <a:t>F# 1.9 Comprehensions</a:t>
            </a:r>
          </a:p>
          <a:p>
            <a:r>
              <a:rPr lang="en-GB" b="1" dirty="0"/>
              <a:t>F# 1.9 Comp. </a:t>
            </a:r>
            <a:r>
              <a:rPr lang="en-GB" b="1" dirty="0" err="1"/>
              <a:t>Exprs</a:t>
            </a:r>
            <a:r>
              <a:rPr lang="en-GB" b="1" dirty="0"/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E30AC-CCCA-49BA-90CE-D2F7379D6A46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>
            <a:off x="6112438" y="3673018"/>
            <a:ext cx="1561753" cy="10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D8D618-4632-4B9D-8878-9752D61F245B}"/>
              </a:ext>
            </a:extLst>
          </p:cNvPr>
          <p:cNvSpPr txBox="1"/>
          <p:nvPr/>
        </p:nvSpPr>
        <p:spPr>
          <a:xfrm>
            <a:off x="6260460" y="4608711"/>
            <a:ext cx="1101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Hejlsberg, </a:t>
            </a:r>
          </a:p>
          <a:p>
            <a:r>
              <a:rPr lang="en-GB" sz="1200" dirty="0"/>
              <a:t>Torgersen et 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7C53D-53D6-44FD-AFFE-EB2C111B082D}"/>
              </a:ext>
            </a:extLst>
          </p:cNvPr>
          <p:cNvSpPr txBox="1"/>
          <p:nvPr/>
        </p:nvSpPr>
        <p:spPr>
          <a:xfrm>
            <a:off x="192911" y="4618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AB36F9-58C2-4292-A1FE-D0CF465D6AB2}"/>
              </a:ext>
            </a:extLst>
          </p:cNvPr>
          <p:cNvSpPr txBox="1"/>
          <p:nvPr/>
        </p:nvSpPr>
        <p:spPr>
          <a:xfrm>
            <a:off x="4085986" y="4581500"/>
            <a:ext cx="202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C# 5.0 Async/Await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DC082-026D-48D0-A45C-D05BB7E105C7}"/>
              </a:ext>
            </a:extLst>
          </p:cNvPr>
          <p:cNvSpPr txBox="1"/>
          <p:nvPr/>
        </p:nvSpPr>
        <p:spPr>
          <a:xfrm>
            <a:off x="1338058" y="3991576"/>
            <a:ext cx="150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Axum+others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CCE438-DFDB-4C62-B1D1-69DC1AF4A622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2843362" y="4176242"/>
            <a:ext cx="1242624" cy="58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312EB6-2A00-4D16-B31B-1C92AD97B4B1}"/>
              </a:ext>
            </a:extLst>
          </p:cNvPr>
          <p:cNvSpPr txBox="1"/>
          <p:nvPr/>
        </p:nvSpPr>
        <p:spPr>
          <a:xfrm>
            <a:off x="2164208" y="4443001"/>
            <a:ext cx="158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Gustaffson</a:t>
            </a:r>
            <a:r>
              <a:rPr lang="en-GB" sz="1200" dirty="0"/>
              <a:t> et al,</a:t>
            </a:r>
          </a:p>
          <a:p>
            <a:r>
              <a:rPr lang="en-GB" sz="1200" dirty="0"/>
              <a:t>Microsoft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74D6D-0DC5-4C31-B742-F349B63BF5EB}"/>
              </a:ext>
            </a:extLst>
          </p:cNvPr>
          <p:cNvSpPr txBox="1"/>
          <p:nvPr/>
        </p:nvSpPr>
        <p:spPr>
          <a:xfrm>
            <a:off x="4033954" y="6017233"/>
            <a:ext cx="217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8.0 Async Iterator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72849-D9A8-436F-9552-E6C216C9ADFF}"/>
              </a:ext>
            </a:extLst>
          </p:cNvPr>
          <p:cNvSpPr txBox="1"/>
          <p:nvPr/>
        </p:nvSpPr>
        <p:spPr>
          <a:xfrm>
            <a:off x="192911" y="60172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BDE31-D7A7-4E4F-AADF-538CAF4B04AD}"/>
              </a:ext>
            </a:extLst>
          </p:cNvPr>
          <p:cNvCxnSpPr>
            <a:cxnSpLocks/>
            <a:stCxn id="72" idx="1"/>
            <a:endCxn id="30" idx="3"/>
          </p:cNvCxnSpPr>
          <p:nvPr/>
        </p:nvCxnSpPr>
        <p:spPr>
          <a:xfrm flipH="1">
            <a:off x="6204508" y="4876045"/>
            <a:ext cx="1482893" cy="146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4BB401-42DB-48DF-AF20-8F7377AE1FE7}"/>
              </a:ext>
            </a:extLst>
          </p:cNvPr>
          <p:cNvSpPr txBox="1"/>
          <p:nvPr/>
        </p:nvSpPr>
        <p:spPr>
          <a:xfrm>
            <a:off x="6310249" y="5482155"/>
            <a:ext cx="8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Torgersen </a:t>
            </a:r>
          </a:p>
          <a:p>
            <a:r>
              <a:rPr lang="en-GB" sz="1200" dirty="0"/>
              <a:t>et 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42DDBD-8E64-4B53-A7B9-8917BA3C2DE6}"/>
              </a:ext>
            </a:extLst>
          </p:cNvPr>
          <p:cNvCxnSpPr>
            <a:cxnSpLocks/>
            <a:stCxn id="24" idx="1"/>
            <a:endCxn id="47" idx="3"/>
          </p:cNvCxnSpPr>
          <p:nvPr/>
        </p:nvCxnSpPr>
        <p:spPr>
          <a:xfrm flipH="1">
            <a:off x="3371434" y="4766166"/>
            <a:ext cx="714552" cy="109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BF60263-E524-44B4-8DAE-C20DEF140F19}"/>
              </a:ext>
            </a:extLst>
          </p:cNvPr>
          <p:cNvSpPr txBox="1"/>
          <p:nvPr/>
        </p:nvSpPr>
        <p:spPr>
          <a:xfrm>
            <a:off x="1147171" y="5399429"/>
            <a:ext cx="222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Async/Await in Python, C++, Java,</a:t>
            </a:r>
          </a:p>
          <a:p>
            <a:r>
              <a:rPr lang="en-GB" b="1" dirty="0"/>
              <a:t>Typescript + others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A4D041-641F-4A2E-8DA2-73C523F41CFE}"/>
              </a:ext>
            </a:extLst>
          </p:cNvPr>
          <p:cNvSpPr txBox="1"/>
          <p:nvPr/>
        </p:nvSpPr>
        <p:spPr>
          <a:xfrm>
            <a:off x="9654959" y="1331504"/>
            <a:ext cx="218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MLDonkey, </a:t>
            </a:r>
          </a:p>
          <a:p>
            <a:r>
              <a:rPr lang="en-GB" dirty="0"/>
              <a:t>List Comprehensions,</a:t>
            </a:r>
          </a:p>
          <a:p>
            <a:r>
              <a:rPr lang="en-GB" dirty="0"/>
              <a:t>Haskell Monads,</a:t>
            </a:r>
          </a:p>
          <a:p>
            <a:r>
              <a:rPr lang="en-GB" dirty="0"/>
              <a:t>Coroutines, Promises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C89A14-0522-465B-8568-51F1E654A2E2}"/>
              </a:ext>
            </a:extLst>
          </p:cNvPr>
          <p:cNvCxnSpPr>
            <a:cxnSpLocks/>
            <a:stCxn id="49" idx="2"/>
            <a:endCxn id="20" idx="0"/>
          </p:cNvCxnSpPr>
          <p:nvPr/>
        </p:nvCxnSpPr>
        <p:spPr>
          <a:xfrm flipH="1">
            <a:off x="8876925" y="2531833"/>
            <a:ext cx="1872661" cy="54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8EC9D49-04C9-438F-AA36-C7B5A145C4E1}"/>
              </a:ext>
            </a:extLst>
          </p:cNvPr>
          <p:cNvSpPr txBox="1"/>
          <p:nvPr/>
        </p:nvSpPr>
        <p:spPr>
          <a:xfrm>
            <a:off x="7713388" y="6012640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5.0 CEs Support </a:t>
            </a:r>
            <a:r>
              <a:rPr lang="en-GB" dirty="0" err="1"/>
              <a:t>Applicatives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A7BCDA-4890-4166-829E-6CA6FA156BE6}"/>
              </a:ext>
            </a:extLst>
          </p:cNvPr>
          <p:cNvSpPr txBox="1"/>
          <p:nvPr/>
        </p:nvSpPr>
        <p:spPr>
          <a:xfrm>
            <a:off x="7687401" y="4552879"/>
            <a:ext cx="358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3.0 CEs Support Queries</a:t>
            </a:r>
          </a:p>
          <a:p>
            <a:r>
              <a:rPr lang="en-GB" dirty="0"/>
              <a:t>F# 3.0 CEs Support Async Sequences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D96E59-BE39-448F-A190-4E00A38C84EA}"/>
              </a:ext>
            </a:extLst>
          </p:cNvPr>
          <p:cNvCxnSpPr>
            <a:cxnSpLocks/>
            <a:stCxn id="8" idx="3"/>
            <a:endCxn id="72" idx="1"/>
          </p:cNvCxnSpPr>
          <p:nvPr/>
        </p:nvCxnSpPr>
        <p:spPr>
          <a:xfrm>
            <a:off x="5851865" y="3705358"/>
            <a:ext cx="1835536" cy="117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EEF7DD-DE1F-450E-9C61-87CCF2E9A34C}"/>
              </a:ext>
            </a:extLst>
          </p:cNvPr>
          <p:cNvSpPr txBox="1"/>
          <p:nvPr/>
        </p:nvSpPr>
        <p:spPr>
          <a:xfrm>
            <a:off x="10020983" y="5341830"/>
            <a:ext cx="202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Haskell </a:t>
            </a:r>
            <a:r>
              <a:rPr lang="en-GB" dirty="0" err="1"/>
              <a:t>Applicatives</a:t>
            </a:r>
            <a:endParaRPr lang="en-GB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45FB63A-8E99-41F5-A442-B09389DC5678}"/>
              </a:ext>
            </a:extLst>
          </p:cNvPr>
          <p:cNvCxnSpPr>
            <a:cxnSpLocks/>
            <a:stCxn id="108" idx="1"/>
            <a:endCxn id="71" idx="0"/>
          </p:cNvCxnSpPr>
          <p:nvPr/>
        </p:nvCxnSpPr>
        <p:spPr>
          <a:xfrm flipH="1">
            <a:off x="9267724" y="5526496"/>
            <a:ext cx="753259" cy="48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4" grpId="0"/>
      <p:bldP spid="16" grpId="0"/>
      <p:bldP spid="20" grpId="0"/>
      <p:bldP spid="22" grpId="0"/>
      <p:bldP spid="24" grpId="0"/>
      <p:bldP spid="27" grpId="0"/>
      <p:bldP spid="29" grpId="0"/>
      <p:bldP spid="30" grpId="0"/>
      <p:bldP spid="41" grpId="0"/>
      <p:bldP spid="47" grpId="0"/>
      <p:bldP spid="49" grpId="0"/>
      <p:bldP spid="71" grpId="0"/>
      <p:bldP spid="72" grpId="0"/>
      <p:bldP spid="10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No versions of ML had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5411</TotalTime>
  <Words>2248</Words>
  <Application>Microsoft Office PowerPoint</Application>
  <PresentationFormat>Widescreen</PresentationFormat>
  <Paragraphs>405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Arial</vt:lpstr>
      <vt:lpstr>Calibri</vt:lpstr>
      <vt:lpstr>Calibri Light</vt:lpstr>
      <vt:lpstr>Candara</vt:lpstr>
      <vt:lpstr>Consolas</vt:lpstr>
      <vt:lpstr>Open Sans</vt:lpstr>
      <vt:lpstr>Segoe Light</vt:lpstr>
      <vt:lpstr>Segoe UI</vt:lpstr>
      <vt:lpstr>Segoe UI Light</vt:lpstr>
      <vt:lpstr>Tw Cen MT</vt:lpstr>
      <vt:lpstr>Office Theme</vt:lpstr>
      <vt:lpstr>FSharp teched europe 2010 v2</vt:lpstr>
      <vt:lpstr>FSharp-teched-europe-2010-v2</vt:lpstr>
      <vt:lpstr>1_FSharp-teched-europe-2010-v2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seq { … }, [ … ], [| … |]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124</cp:revision>
  <dcterms:created xsi:type="dcterms:W3CDTF">2021-05-20T11:17:25Z</dcterms:created>
  <dcterms:modified xsi:type="dcterms:W3CDTF">2021-06-23T01:07:01Z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